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1" r:id="rId15"/>
    <p:sldId id="270"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E7081-5967-46B6-8F24-C99C24E74C5C}" type="datetimeFigureOut">
              <a:rPr lang="en-AU" smtClean="0"/>
              <a:t>10/06/2020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2B457-B189-424F-ABE6-4AC9396148D8}" type="slidenum">
              <a:rPr lang="en-AU" smtClean="0"/>
              <a:t>‹#›</a:t>
            </a:fld>
            <a:endParaRPr lang="en-AU"/>
          </a:p>
        </p:txBody>
      </p:sp>
    </p:spTree>
    <p:extLst>
      <p:ext uri="{BB962C8B-B14F-4D97-AF65-F5344CB8AC3E}">
        <p14:creationId xmlns:p14="http://schemas.microsoft.com/office/powerpoint/2010/main" val="287907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6/10/2020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5A8A-43B8-4D7A-8F40-3BF5065EDFB8}"/>
              </a:ext>
            </a:extLst>
          </p:cNvPr>
          <p:cNvSpPr>
            <a:spLocks noGrp="1"/>
          </p:cNvSpPr>
          <p:nvPr>
            <p:ph type="ctrTitle"/>
          </p:nvPr>
        </p:nvSpPr>
        <p:spPr>
          <a:xfrm>
            <a:off x="2589212" y="466859"/>
            <a:ext cx="8915399" cy="2262781"/>
          </a:xfrm>
        </p:spPr>
        <p:txBody>
          <a:bodyPr/>
          <a:lstStyle/>
          <a:p>
            <a:r>
              <a:rPr lang="en-US" dirty="0"/>
              <a:t>Mice Protein Expression Data</a:t>
            </a:r>
            <a:endParaRPr lang="en-AU" dirty="0"/>
          </a:p>
        </p:txBody>
      </p:sp>
      <p:sp>
        <p:nvSpPr>
          <p:cNvPr id="3" name="Subtitle 2">
            <a:extLst>
              <a:ext uri="{FF2B5EF4-FFF2-40B4-BE49-F238E27FC236}">
                <a16:creationId xmlns:a16="http://schemas.microsoft.com/office/drawing/2014/main" id="{87CB5293-047A-4E30-BA7D-3B78C2BC5BB6}"/>
              </a:ext>
            </a:extLst>
          </p:cNvPr>
          <p:cNvSpPr>
            <a:spLocks noGrp="1"/>
          </p:cNvSpPr>
          <p:nvPr>
            <p:ph type="subTitle" idx="1"/>
          </p:nvPr>
        </p:nvSpPr>
        <p:spPr>
          <a:xfrm>
            <a:off x="2717442" y="2729640"/>
            <a:ext cx="8787169" cy="1005233"/>
          </a:xfrm>
        </p:spPr>
        <p:txBody>
          <a:bodyPr/>
          <a:lstStyle/>
          <a:p>
            <a:r>
              <a:rPr lang="en-US" dirty="0"/>
              <a:t>Prediction of Mice Protein Expression Class Feature using Machine Learning Models.</a:t>
            </a:r>
            <a:endParaRPr lang="en-AU" dirty="0"/>
          </a:p>
        </p:txBody>
      </p:sp>
      <p:pic>
        <p:nvPicPr>
          <p:cNvPr id="5" name="Recorded Sound">
            <a:hlinkClick r:id="" action="ppaction://media"/>
            <a:extLst>
              <a:ext uri="{FF2B5EF4-FFF2-40B4-BE49-F238E27FC236}">
                <a16:creationId xmlns:a16="http://schemas.microsoft.com/office/drawing/2014/main" id="{C097CE6C-605F-40C6-9C85-B8EA53C58F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34411" y="5388054"/>
            <a:ext cx="609600" cy="609600"/>
          </a:xfrm>
          <a:prstGeom prst="rect">
            <a:avLst/>
          </a:prstGeom>
        </p:spPr>
      </p:pic>
    </p:spTree>
    <p:extLst>
      <p:ext uri="{BB962C8B-B14F-4D97-AF65-F5344CB8AC3E}">
        <p14:creationId xmlns:p14="http://schemas.microsoft.com/office/powerpoint/2010/main" val="29818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AE58-6515-4F1C-8CEC-126E29B8B22F}"/>
              </a:ext>
            </a:extLst>
          </p:cNvPr>
          <p:cNvSpPr>
            <a:spLocks noGrp="1"/>
          </p:cNvSpPr>
          <p:nvPr>
            <p:ph type="title"/>
          </p:nvPr>
        </p:nvSpPr>
        <p:spPr>
          <a:xfrm>
            <a:off x="2592925" y="624110"/>
            <a:ext cx="8911687" cy="1280890"/>
          </a:xfrm>
        </p:spPr>
        <p:txBody>
          <a:bodyPr>
            <a:normAutofit/>
          </a:bodyPr>
          <a:lstStyle/>
          <a:p>
            <a:r>
              <a:rPr lang="en-US" dirty="0"/>
              <a:t>Feature Selection and Feature Engineering 	</a:t>
            </a:r>
            <a:endParaRPr lang="en-AU" dirty="0"/>
          </a:p>
        </p:txBody>
      </p:sp>
      <p:sp>
        <p:nvSpPr>
          <p:cNvPr id="3" name="Content Placeholder 2">
            <a:extLst>
              <a:ext uri="{FF2B5EF4-FFF2-40B4-BE49-F238E27FC236}">
                <a16:creationId xmlns:a16="http://schemas.microsoft.com/office/drawing/2014/main" id="{0E99EFFF-EE0D-41BA-B6C0-5476A82E8E21}"/>
              </a:ext>
            </a:extLst>
          </p:cNvPr>
          <p:cNvSpPr>
            <a:spLocks noGrp="1"/>
          </p:cNvSpPr>
          <p:nvPr>
            <p:ph idx="1"/>
          </p:nvPr>
        </p:nvSpPr>
        <p:spPr>
          <a:xfrm>
            <a:off x="2589212" y="2125362"/>
            <a:ext cx="5835121" cy="3785860"/>
          </a:xfrm>
        </p:spPr>
        <p:txBody>
          <a:bodyPr>
            <a:normAutofit/>
          </a:bodyPr>
          <a:lstStyle/>
          <a:p>
            <a:pPr>
              <a:lnSpc>
                <a:spcPct val="90000"/>
              </a:lnSpc>
            </a:pPr>
            <a:r>
              <a:rPr lang="en-US" sz="1500"/>
              <a:t>After data exploration we extract the top features of the data so as to have insights while modeling the data. </a:t>
            </a:r>
          </a:p>
          <a:p>
            <a:pPr>
              <a:lnSpc>
                <a:spcPct val="90000"/>
              </a:lnSpc>
            </a:pPr>
            <a:r>
              <a:rPr lang="en-US" sz="1500"/>
              <a:t>We use Random Forest Importance(RFI) method to find the most important features. </a:t>
            </a:r>
          </a:p>
          <a:p>
            <a:pPr>
              <a:lnSpc>
                <a:spcPct val="90000"/>
              </a:lnSpc>
            </a:pPr>
            <a:r>
              <a:rPr lang="en-US" sz="1500"/>
              <a:t>Random forest use ensembling technique to decide the most important features by using series of decision trees(</a:t>
            </a:r>
            <a:r>
              <a:rPr lang="en-US" sz="1500" err="1"/>
              <a:t>n_estimators</a:t>
            </a:r>
            <a:r>
              <a:rPr lang="en-US" sz="1500"/>
              <a:t>) </a:t>
            </a:r>
          </a:p>
          <a:p>
            <a:pPr>
              <a:lnSpc>
                <a:spcPct val="90000"/>
              </a:lnSpc>
            </a:pPr>
            <a:r>
              <a:rPr lang="en-US" sz="1500"/>
              <a:t>Based on the scores of every individual column we plot the most important features and pass it as a parameter while tuning the algorithms. </a:t>
            </a:r>
          </a:p>
          <a:p>
            <a:pPr>
              <a:lnSpc>
                <a:spcPct val="90000"/>
              </a:lnSpc>
            </a:pPr>
            <a:r>
              <a:rPr lang="en-US" sz="1500"/>
              <a:t>The top 10 features we found as below : ['SOD1_N', '</a:t>
            </a:r>
            <a:r>
              <a:rPr lang="en-US" sz="1500" err="1"/>
              <a:t>pERK_N</a:t>
            </a:r>
            <a:r>
              <a:rPr lang="en-US" sz="1500"/>
              <a:t>', '</a:t>
            </a:r>
            <a:r>
              <a:rPr lang="en-US" sz="1500" err="1"/>
              <a:t>pPKCG_N</a:t>
            </a:r>
            <a:r>
              <a:rPr lang="en-US" sz="1500"/>
              <a:t>', 'APP_N', '</a:t>
            </a:r>
            <a:r>
              <a:rPr lang="en-US" sz="1500" err="1"/>
              <a:t>CaNA_N</a:t>
            </a:r>
            <a:r>
              <a:rPr lang="en-US" sz="1500"/>
              <a:t>', 'Ubiquitin_N','</a:t>
            </a:r>
            <a:r>
              <a:rPr lang="en-US" sz="1500" err="1"/>
              <a:t>pCAMKII_N</a:t>
            </a:r>
            <a:r>
              <a:rPr lang="en-US" sz="1500"/>
              <a:t>', '</a:t>
            </a:r>
            <a:r>
              <a:rPr lang="en-US" sz="1500" err="1"/>
              <a:t>Tau_N</a:t>
            </a:r>
            <a:r>
              <a:rPr lang="en-US" sz="1500"/>
              <a:t>', '</a:t>
            </a:r>
            <a:r>
              <a:rPr lang="en-US" sz="1500" err="1"/>
              <a:t>pPKCAB_N</a:t>
            </a:r>
            <a:r>
              <a:rPr lang="en-US" sz="1500"/>
              <a:t>', 'ITSN1_N']</a:t>
            </a:r>
          </a:p>
        </p:txBody>
      </p:sp>
      <p:pic>
        <p:nvPicPr>
          <p:cNvPr id="5" name="Picture 4">
            <a:extLst>
              <a:ext uri="{FF2B5EF4-FFF2-40B4-BE49-F238E27FC236}">
                <a16:creationId xmlns:a16="http://schemas.microsoft.com/office/drawing/2014/main" id="{96DCD993-74A2-49F4-8C1A-D2D0C826A4ED}"/>
              </a:ext>
            </a:extLst>
          </p:cNvPr>
          <p:cNvPicPr>
            <a:picLocks noChangeAspect="1"/>
          </p:cNvPicPr>
          <p:nvPr/>
        </p:nvPicPr>
        <p:blipFill>
          <a:blip r:embed="rId4"/>
          <a:stretch>
            <a:fillRect/>
          </a:stretch>
        </p:blipFill>
        <p:spPr>
          <a:xfrm>
            <a:off x="8631452" y="2982113"/>
            <a:ext cx="2873159" cy="2032759"/>
          </a:xfrm>
          <a:prstGeom prst="rect">
            <a:avLst/>
          </a:prstGeom>
        </p:spPr>
      </p:pic>
      <p:pic>
        <p:nvPicPr>
          <p:cNvPr id="6" name="Recorded Sound">
            <a:hlinkClick r:id="" action="ppaction://media"/>
            <a:extLst>
              <a:ext uri="{FF2B5EF4-FFF2-40B4-BE49-F238E27FC236}">
                <a16:creationId xmlns:a16="http://schemas.microsoft.com/office/drawing/2014/main" id="{5BDE6C0D-E56C-40E3-A529-5A8E74D2B2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69251" y="5606422"/>
            <a:ext cx="609600" cy="609600"/>
          </a:xfrm>
          <a:prstGeom prst="rect">
            <a:avLst/>
          </a:prstGeom>
        </p:spPr>
      </p:pic>
    </p:spTree>
    <p:extLst>
      <p:ext uri="{BB962C8B-B14F-4D97-AF65-F5344CB8AC3E}">
        <p14:creationId xmlns:p14="http://schemas.microsoft.com/office/powerpoint/2010/main" val="238805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1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3558-19A9-494C-A09A-139E08C4CAA4}"/>
              </a:ext>
            </a:extLst>
          </p:cNvPr>
          <p:cNvSpPr>
            <a:spLocks noGrp="1"/>
          </p:cNvSpPr>
          <p:nvPr>
            <p:ph type="title"/>
          </p:nvPr>
        </p:nvSpPr>
        <p:spPr/>
        <p:txBody>
          <a:bodyPr/>
          <a:lstStyle/>
          <a:p>
            <a:r>
              <a:rPr lang="en-US" dirty="0"/>
              <a:t>Modelling the Data</a:t>
            </a:r>
            <a:endParaRPr lang="en-AU" dirty="0"/>
          </a:p>
        </p:txBody>
      </p:sp>
      <p:sp>
        <p:nvSpPr>
          <p:cNvPr id="3" name="Content Placeholder 2">
            <a:extLst>
              <a:ext uri="{FF2B5EF4-FFF2-40B4-BE49-F238E27FC236}">
                <a16:creationId xmlns:a16="http://schemas.microsoft.com/office/drawing/2014/main" id="{7CDC293A-57CF-44AF-A78C-5AE283627729}"/>
              </a:ext>
            </a:extLst>
          </p:cNvPr>
          <p:cNvSpPr>
            <a:spLocks noGrp="1"/>
          </p:cNvSpPr>
          <p:nvPr>
            <p:ph idx="1"/>
          </p:nvPr>
        </p:nvSpPr>
        <p:spPr/>
        <p:txBody>
          <a:bodyPr/>
          <a:lstStyle/>
          <a:p>
            <a:r>
              <a:rPr lang="en-US" dirty="0"/>
              <a:t>Supervised learning models were used to model the data and predict the class target labels. </a:t>
            </a:r>
          </a:p>
          <a:p>
            <a:r>
              <a:rPr lang="en-US" dirty="0"/>
              <a:t>Since we aim to label the class features based on the protein information, we drop all the categorical features from the data set.</a:t>
            </a:r>
          </a:p>
          <a:p>
            <a:r>
              <a:rPr lang="en-US" dirty="0"/>
              <a:t>Two models K-Nearest Neighbor and Decision Tree are implemented and their performances are compared in this project.</a:t>
            </a:r>
          </a:p>
          <a:p>
            <a:r>
              <a:rPr lang="en-US" dirty="0">
                <a:highlight>
                  <a:srgbClr val="FFFF00"/>
                </a:highlight>
              </a:rPr>
              <a:t>K-Nearest Neighbor </a:t>
            </a:r>
            <a:r>
              <a:rPr lang="en-US" dirty="0"/>
              <a:t>– Classification algorithm which predicts the labels by calculating the distance metrics of the nearest neighbors.</a:t>
            </a:r>
          </a:p>
          <a:p>
            <a:r>
              <a:rPr lang="en-US" dirty="0">
                <a:highlight>
                  <a:srgbClr val="FFFF00"/>
                </a:highlight>
              </a:rPr>
              <a:t>Decision Tree </a:t>
            </a:r>
            <a:r>
              <a:rPr lang="en-US" dirty="0"/>
              <a:t>– </a:t>
            </a:r>
            <a:r>
              <a:rPr lang="en-AU" dirty="0"/>
              <a:t>A Decision Tree is a supervised predictive model that can learn to predict discrete or continuous outputs by answering a set of simple questions based on the values of the input features it receives</a:t>
            </a:r>
            <a:endParaRPr lang="en-US" dirty="0"/>
          </a:p>
        </p:txBody>
      </p:sp>
      <p:pic>
        <p:nvPicPr>
          <p:cNvPr id="4" name="Recorded Sound">
            <a:hlinkClick r:id="" action="ppaction://media"/>
            <a:extLst>
              <a:ext uri="{FF2B5EF4-FFF2-40B4-BE49-F238E27FC236}">
                <a16:creationId xmlns:a16="http://schemas.microsoft.com/office/drawing/2014/main" id="{3B5947B5-ABF5-4D35-9D35-D4C42F5DF1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79864" y="5835022"/>
            <a:ext cx="609600" cy="609600"/>
          </a:xfrm>
          <a:prstGeom prst="rect">
            <a:avLst/>
          </a:prstGeom>
        </p:spPr>
      </p:pic>
    </p:spTree>
    <p:extLst>
      <p:ext uri="{BB962C8B-B14F-4D97-AF65-F5344CB8AC3E}">
        <p14:creationId xmlns:p14="http://schemas.microsoft.com/office/powerpoint/2010/main" val="165422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24EA-8DA4-43D6-ACD4-73505E4E1861}"/>
              </a:ext>
            </a:extLst>
          </p:cNvPr>
          <p:cNvSpPr>
            <a:spLocks noGrp="1"/>
          </p:cNvSpPr>
          <p:nvPr>
            <p:ph type="title"/>
          </p:nvPr>
        </p:nvSpPr>
        <p:spPr/>
        <p:txBody>
          <a:bodyPr/>
          <a:lstStyle/>
          <a:p>
            <a:r>
              <a:rPr lang="en-US" dirty="0"/>
              <a:t>Modeling the Data: Test Train Split	</a:t>
            </a:r>
            <a:endParaRPr lang="en-AU" dirty="0"/>
          </a:p>
        </p:txBody>
      </p:sp>
      <p:sp>
        <p:nvSpPr>
          <p:cNvPr id="3" name="Content Placeholder 2">
            <a:extLst>
              <a:ext uri="{FF2B5EF4-FFF2-40B4-BE49-F238E27FC236}">
                <a16:creationId xmlns:a16="http://schemas.microsoft.com/office/drawing/2014/main" id="{C25C2FBC-5E0E-44E7-9B26-C97B7F5442D0}"/>
              </a:ext>
            </a:extLst>
          </p:cNvPr>
          <p:cNvSpPr>
            <a:spLocks noGrp="1"/>
          </p:cNvSpPr>
          <p:nvPr>
            <p:ph idx="1"/>
          </p:nvPr>
        </p:nvSpPr>
        <p:spPr/>
        <p:txBody>
          <a:bodyPr/>
          <a:lstStyle/>
          <a:p>
            <a:r>
              <a:rPr lang="en-US" dirty="0"/>
              <a:t>Both the models KNN and DT are trained on the training data and are tested on the unseen testing data. </a:t>
            </a:r>
          </a:p>
          <a:p>
            <a:r>
              <a:rPr lang="en-US" dirty="0"/>
              <a:t>To obtain greater accuracy value, we divide the data set in 70-30 portion with 70% training data and 30% testing data. </a:t>
            </a:r>
          </a:p>
          <a:p>
            <a:r>
              <a:rPr lang="en-US" dirty="0"/>
              <a:t>The target feature is separated for training and testing purposes and stored in order to provide as an input to the classification models. </a:t>
            </a:r>
          </a:p>
          <a:p>
            <a:r>
              <a:rPr lang="en-US" dirty="0">
                <a:highlight>
                  <a:srgbClr val="FFFF00"/>
                </a:highlight>
              </a:rPr>
              <a:t>Cross Validation Platform</a:t>
            </a:r>
            <a:r>
              <a:rPr lang="en-US" dirty="0"/>
              <a:t>: K-Fold cross validation strategy with k=5 </a:t>
            </a:r>
            <a:r>
              <a:rPr lang="en-US" dirty="0" err="1"/>
              <a:t>i.e</a:t>
            </a:r>
            <a:r>
              <a:rPr lang="en-US" dirty="0"/>
              <a:t> 5 folds are used for cross validation in order to avoid overfitting of the data. </a:t>
            </a:r>
          </a:p>
          <a:p>
            <a:r>
              <a:rPr lang="en-US" dirty="0"/>
              <a:t>Cross validation technique is later provided as an input in the exhaustive search methodology. </a:t>
            </a:r>
            <a:endParaRPr lang="en-AU" dirty="0"/>
          </a:p>
        </p:txBody>
      </p:sp>
      <p:pic>
        <p:nvPicPr>
          <p:cNvPr id="4" name="Recorded Sound">
            <a:hlinkClick r:id="" action="ppaction://media"/>
            <a:extLst>
              <a:ext uri="{FF2B5EF4-FFF2-40B4-BE49-F238E27FC236}">
                <a16:creationId xmlns:a16="http://schemas.microsoft.com/office/drawing/2014/main" id="{73058A4A-C7D6-4153-B7B2-E15C7FA0E4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22287" y="5530222"/>
            <a:ext cx="609600" cy="609600"/>
          </a:xfrm>
          <a:prstGeom prst="rect">
            <a:avLst/>
          </a:prstGeom>
        </p:spPr>
      </p:pic>
    </p:spTree>
    <p:extLst>
      <p:ext uri="{BB962C8B-B14F-4D97-AF65-F5344CB8AC3E}">
        <p14:creationId xmlns:p14="http://schemas.microsoft.com/office/powerpoint/2010/main" val="28564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A036-9DA6-4922-8471-BEE5133A4BB4}"/>
              </a:ext>
            </a:extLst>
          </p:cNvPr>
          <p:cNvSpPr>
            <a:spLocks noGrp="1"/>
          </p:cNvSpPr>
          <p:nvPr>
            <p:ph type="title"/>
          </p:nvPr>
        </p:nvSpPr>
        <p:spPr/>
        <p:txBody>
          <a:bodyPr/>
          <a:lstStyle/>
          <a:p>
            <a:r>
              <a:rPr lang="en-US" dirty="0"/>
              <a:t>Classification Model 1: KNN Algorithm	</a:t>
            </a:r>
            <a:endParaRPr lang="en-AU" dirty="0"/>
          </a:p>
        </p:txBody>
      </p:sp>
      <p:sp>
        <p:nvSpPr>
          <p:cNvPr id="3" name="Content Placeholder 2">
            <a:extLst>
              <a:ext uri="{FF2B5EF4-FFF2-40B4-BE49-F238E27FC236}">
                <a16:creationId xmlns:a16="http://schemas.microsoft.com/office/drawing/2014/main" id="{336D58A3-2CC0-4FEF-A81F-468BDD3EE870}"/>
              </a:ext>
            </a:extLst>
          </p:cNvPr>
          <p:cNvSpPr>
            <a:spLocks noGrp="1"/>
          </p:cNvSpPr>
          <p:nvPr>
            <p:ph idx="1"/>
          </p:nvPr>
        </p:nvSpPr>
        <p:spPr/>
        <p:txBody>
          <a:bodyPr/>
          <a:lstStyle/>
          <a:p>
            <a:r>
              <a:rPr lang="en-US" dirty="0"/>
              <a:t>KNN algorithm compares the observation with the metrics of the nearest observation and classifies the labels based on the nearest value. </a:t>
            </a:r>
          </a:p>
          <a:p>
            <a:r>
              <a:rPr lang="en-US" dirty="0"/>
              <a:t>We observe the KNN accuracy on the extracted training data from the data set. </a:t>
            </a:r>
          </a:p>
          <a:p>
            <a:r>
              <a:rPr lang="en-US" dirty="0"/>
              <a:t>Pipelining method is used to pass RFI feature selection and KNN so that the selected most important features are provided as an input to the algorithm.</a:t>
            </a:r>
          </a:p>
          <a:p>
            <a:r>
              <a:rPr lang="en-US" dirty="0" err="1"/>
              <a:t>GridSearch</a:t>
            </a:r>
            <a:r>
              <a:rPr lang="en-US" dirty="0"/>
              <a:t> function is used to perform exhaustive search based on the cross validated platform and the parameters specified for fine tuning of the algorithm.</a:t>
            </a:r>
          </a:p>
          <a:p>
            <a:endParaRPr lang="en-US" dirty="0"/>
          </a:p>
        </p:txBody>
      </p:sp>
      <p:pic>
        <p:nvPicPr>
          <p:cNvPr id="4" name="Recorded Sound">
            <a:hlinkClick r:id="" action="ppaction://media"/>
            <a:extLst>
              <a:ext uri="{FF2B5EF4-FFF2-40B4-BE49-F238E27FC236}">
                <a16:creationId xmlns:a16="http://schemas.microsoft.com/office/drawing/2014/main" id="{8554EA1F-9DAC-44EE-BBA1-6239E3FB43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12439" y="5627510"/>
            <a:ext cx="609600" cy="609600"/>
          </a:xfrm>
          <a:prstGeom prst="rect">
            <a:avLst/>
          </a:prstGeom>
        </p:spPr>
      </p:pic>
    </p:spTree>
    <p:extLst>
      <p:ext uri="{BB962C8B-B14F-4D97-AF65-F5344CB8AC3E}">
        <p14:creationId xmlns:p14="http://schemas.microsoft.com/office/powerpoint/2010/main" val="25552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1533-13FD-45E9-AA86-E32A643D6CB2}"/>
              </a:ext>
            </a:extLst>
          </p:cNvPr>
          <p:cNvSpPr>
            <a:spLocks noGrp="1"/>
          </p:cNvSpPr>
          <p:nvPr>
            <p:ph type="title"/>
          </p:nvPr>
        </p:nvSpPr>
        <p:spPr>
          <a:xfrm>
            <a:off x="2592925" y="624110"/>
            <a:ext cx="8911687" cy="1280890"/>
          </a:xfrm>
        </p:spPr>
        <p:txBody>
          <a:bodyPr>
            <a:normAutofit/>
          </a:bodyPr>
          <a:lstStyle/>
          <a:p>
            <a:r>
              <a:rPr lang="en-US"/>
              <a:t>KNN results on Training Data</a:t>
            </a:r>
            <a:endParaRPr lang="en-AU" dirty="0"/>
          </a:p>
        </p:txBody>
      </p:sp>
      <p:sp>
        <p:nvSpPr>
          <p:cNvPr id="3" name="Content Placeholder 2">
            <a:extLst>
              <a:ext uri="{FF2B5EF4-FFF2-40B4-BE49-F238E27FC236}">
                <a16:creationId xmlns:a16="http://schemas.microsoft.com/office/drawing/2014/main" id="{FE566EA9-18A1-4872-B548-1C405FDEAFAB}"/>
              </a:ext>
            </a:extLst>
          </p:cNvPr>
          <p:cNvSpPr>
            <a:spLocks noGrp="1"/>
          </p:cNvSpPr>
          <p:nvPr>
            <p:ph idx="1"/>
          </p:nvPr>
        </p:nvSpPr>
        <p:spPr>
          <a:xfrm>
            <a:off x="2589213" y="2125362"/>
            <a:ext cx="5202506" cy="3785860"/>
          </a:xfrm>
        </p:spPr>
        <p:txBody>
          <a:bodyPr>
            <a:normAutofit/>
          </a:bodyPr>
          <a:lstStyle/>
          <a:p>
            <a:pPr>
              <a:lnSpc>
                <a:spcPct val="90000"/>
              </a:lnSpc>
            </a:pPr>
            <a:r>
              <a:rPr lang="en-US" dirty="0"/>
              <a:t>The hyper-parameter values of the KNN algorithm include number of neighbors, the value of ‘P’ and number of features. </a:t>
            </a:r>
          </a:p>
          <a:p>
            <a:pPr>
              <a:lnSpc>
                <a:spcPct val="90000"/>
              </a:lnSpc>
            </a:pPr>
            <a:r>
              <a:rPr lang="en-US" dirty="0"/>
              <a:t>After fine tuning these parameters using the </a:t>
            </a:r>
            <a:r>
              <a:rPr lang="en-US" dirty="0" err="1"/>
              <a:t>pipleline</a:t>
            </a:r>
            <a:r>
              <a:rPr lang="en-US" dirty="0"/>
              <a:t> method, we find that KNN yields an accuracy score of 0.99 with features :</a:t>
            </a:r>
          </a:p>
          <a:p>
            <a:pPr lvl="1">
              <a:lnSpc>
                <a:spcPct val="90000"/>
              </a:lnSpc>
            </a:pPr>
            <a:r>
              <a:rPr lang="en-US" dirty="0"/>
              <a:t>Number of neighbors : 1</a:t>
            </a:r>
          </a:p>
          <a:p>
            <a:pPr lvl="1">
              <a:lnSpc>
                <a:spcPct val="90000"/>
              </a:lnSpc>
            </a:pPr>
            <a:r>
              <a:rPr lang="en-US" dirty="0"/>
              <a:t>Number of features : 77</a:t>
            </a:r>
          </a:p>
          <a:p>
            <a:pPr lvl="1">
              <a:lnSpc>
                <a:spcPct val="90000"/>
              </a:lnSpc>
            </a:pPr>
            <a:r>
              <a:rPr lang="en-US" dirty="0"/>
              <a:t>Value of P : 1</a:t>
            </a:r>
          </a:p>
          <a:p>
            <a:pPr marL="457200" lvl="1" indent="0">
              <a:lnSpc>
                <a:spcPct val="90000"/>
              </a:lnSpc>
              <a:buNone/>
            </a:pPr>
            <a:r>
              <a:rPr lang="en-US" dirty="0"/>
              <a:t>Hence we plot the top performance accuracies of the KNN on an Altair graph to have an overview of KNN</a:t>
            </a:r>
            <a:endParaRPr lang="en-AU" dirty="0"/>
          </a:p>
        </p:txBody>
      </p:sp>
      <p:pic>
        <p:nvPicPr>
          <p:cNvPr id="5" name="Picture 4">
            <a:extLst>
              <a:ext uri="{FF2B5EF4-FFF2-40B4-BE49-F238E27FC236}">
                <a16:creationId xmlns:a16="http://schemas.microsoft.com/office/drawing/2014/main" id="{D2E4A94A-A3DB-44E1-A63D-4E0EF05DAB4B}"/>
              </a:ext>
            </a:extLst>
          </p:cNvPr>
          <p:cNvPicPr>
            <a:picLocks noChangeAspect="1"/>
          </p:cNvPicPr>
          <p:nvPr/>
        </p:nvPicPr>
        <p:blipFill>
          <a:blip r:embed="rId4"/>
          <a:stretch>
            <a:fillRect/>
          </a:stretch>
        </p:blipFill>
        <p:spPr>
          <a:xfrm>
            <a:off x="7918587" y="2730321"/>
            <a:ext cx="4169265" cy="2459865"/>
          </a:xfrm>
          <a:prstGeom prst="rect">
            <a:avLst/>
          </a:prstGeom>
        </p:spPr>
      </p:pic>
      <p:pic>
        <p:nvPicPr>
          <p:cNvPr id="6" name="Recorded Sound">
            <a:hlinkClick r:id="" action="ppaction://media"/>
            <a:extLst>
              <a:ext uri="{FF2B5EF4-FFF2-40B4-BE49-F238E27FC236}">
                <a16:creationId xmlns:a16="http://schemas.microsoft.com/office/drawing/2014/main" id="{FF09592D-6465-4FC5-B1DA-95714018ED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5307" y="6015507"/>
            <a:ext cx="609600" cy="609600"/>
          </a:xfrm>
          <a:prstGeom prst="rect">
            <a:avLst/>
          </a:prstGeom>
        </p:spPr>
      </p:pic>
    </p:spTree>
    <p:extLst>
      <p:ext uri="{BB962C8B-B14F-4D97-AF65-F5344CB8AC3E}">
        <p14:creationId xmlns:p14="http://schemas.microsoft.com/office/powerpoint/2010/main" val="20576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84A59-09F4-45EC-A7F0-7DB0EC4ED069}"/>
              </a:ext>
            </a:extLst>
          </p:cNvPr>
          <p:cNvSpPr>
            <a:spLocks noGrp="1"/>
          </p:cNvSpPr>
          <p:nvPr>
            <p:ph type="title"/>
          </p:nvPr>
        </p:nvSpPr>
        <p:spPr/>
        <p:txBody>
          <a:bodyPr/>
          <a:lstStyle/>
          <a:p>
            <a:r>
              <a:rPr lang="en-US" dirty="0"/>
              <a:t>Classification Model: Decision Tree</a:t>
            </a:r>
            <a:endParaRPr lang="en-AU" dirty="0"/>
          </a:p>
        </p:txBody>
      </p:sp>
      <p:sp>
        <p:nvSpPr>
          <p:cNvPr id="3" name="Content Placeholder 2">
            <a:extLst>
              <a:ext uri="{FF2B5EF4-FFF2-40B4-BE49-F238E27FC236}">
                <a16:creationId xmlns:a16="http://schemas.microsoft.com/office/drawing/2014/main" id="{5D675468-FF5F-413F-8C42-FD10D04ED9FD}"/>
              </a:ext>
            </a:extLst>
          </p:cNvPr>
          <p:cNvSpPr>
            <a:spLocks noGrp="1"/>
          </p:cNvSpPr>
          <p:nvPr>
            <p:ph idx="1"/>
          </p:nvPr>
        </p:nvSpPr>
        <p:spPr/>
        <p:txBody>
          <a:bodyPr/>
          <a:lstStyle/>
          <a:p>
            <a:r>
              <a:rPr lang="en-AU" dirty="0"/>
              <a:t>Decision Tree is a supervised predictive model that can learn to predict discrete or continuous outputs by answering a set of simple questions based on the values of the input features it receives.</a:t>
            </a:r>
          </a:p>
          <a:p>
            <a:r>
              <a:rPr lang="en-US" dirty="0"/>
              <a:t>We observe the DT accuracy on the extracted training data from the data set. </a:t>
            </a:r>
          </a:p>
          <a:p>
            <a:r>
              <a:rPr lang="en-US" dirty="0"/>
              <a:t>Pipelining method is used to pass RFI feature selection and DT so that the selected most important features are provided as an input to the algorithm</a:t>
            </a:r>
          </a:p>
          <a:p>
            <a:r>
              <a:rPr lang="en-US" dirty="0" err="1"/>
              <a:t>GridSearch</a:t>
            </a:r>
            <a:r>
              <a:rPr lang="en-US" dirty="0"/>
              <a:t> function is used to perform exhaustive search based on the cross validated platform and the parameters specified for fine tuning of the algorithm.</a:t>
            </a:r>
          </a:p>
          <a:p>
            <a:endParaRPr lang="en-AU" dirty="0"/>
          </a:p>
        </p:txBody>
      </p:sp>
      <p:pic>
        <p:nvPicPr>
          <p:cNvPr id="5" name="Recorded Sound">
            <a:hlinkClick r:id="" action="ppaction://media"/>
            <a:extLst>
              <a:ext uri="{FF2B5EF4-FFF2-40B4-BE49-F238E27FC236}">
                <a16:creationId xmlns:a16="http://schemas.microsoft.com/office/drawing/2014/main" id="{DFC006FF-6F12-4F9A-B9A5-7775F5DEE9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11684" y="5301622"/>
            <a:ext cx="609600" cy="609600"/>
          </a:xfrm>
          <a:prstGeom prst="rect">
            <a:avLst/>
          </a:prstGeom>
        </p:spPr>
      </p:pic>
    </p:spTree>
    <p:extLst>
      <p:ext uri="{BB962C8B-B14F-4D97-AF65-F5344CB8AC3E}">
        <p14:creationId xmlns:p14="http://schemas.microsoft.com/office/powerpoint/2010/main" val="268573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0CBC-F12F-4681-ACFB-D6A610C75DAE}"/>
              </a:ext>
            </a:extLst>
          </p:cNvPr>
          <p:cNvSpPr>
            <a:spLocks noGrp="1"/>
          </p:cNvSpPr>
          <p:nvPr>
            <p:ph type="title"/>
          </p:nvPr>
        </p:nvSpPr>
        <p:spPr>
          <a:xfrm>
            <a:off x="2592925" y="624110"/>
            <a:ext cx="8911687" cy="1280890"/>
          </a:xfrm>
        </p:spPr>
        <p:txBody>
          <a:bodyPr>
            <a:normAutofit/>
          </a:bodyPr>
          <a:lstStyle/>
          <a:p>
            <a:r>
              <a:rPr lang="en-US"/>
              <a:t>Decision Tree results on Training Data</a:t>
            </a:r>
            <a:endParaRPr lang="en-AU" dirty="0"/>
          </a:p>
        </p:txBody>
      </p:sp>
      <p:sp>
        <p:nvSpPr>
          <p:cNvPr id="3" name="Content Placeholder 2">
            <a:extLst>
              <a:ext uri="{FF2B5EF4-FFF2-40B4-BE49-F238E27FC236}">
                <a16:creationId xmlns:a16="http://schemas.microsoft.com/office/drawing/2014/main" id="{613ADE29-F495-4168-9376-140186CF9CE2}"/>
              </a:ext>
            </a:extLst>
          </p:cNvPr>
          <p:cNvSpPr>
            <a:spLocks noGrp="1"/>
          </p:cNvSpPr>
          <p:nvPr>
            <p:ph idx="1"/>
          </p:nvPr>
        </p:nvSpPr>
        <p:spPr>
          <a:xfrm>
            <a:off x="2589213" y="2125362"/>
            <a:ext cx="5035478" cy="3785860"/>
          </a:xfrm>
        </p:spPr>
        <p:txBody>
          <a:bodyPr>
            <a:normAutofit/>
          </a:bodyPr>
          <a:lstStyle/>
          <a:p>
            <a:r>
              <a:rPr lang="en-US" dirty="0"/>
              <a:t>The hyper-parameter values of the DT algorithm include </a:t>
            </a:r>
            <a:r>
              <a:rPr lang="en-AU" dirty="0"/>
              <a:t>split criterion </a:t>
            </a:r>
            <a:r>
              <a:rPr lang="en-US" dirty="0"/>
              <a:t>,</a:t>
            </a:r>
            <a:r>
              <a:rPr lang="en-AU" dirty="0"/>
              <a:t> Maximum depth, Minimum Sample Split.</a:t>
            </a:r>
          </a:p>
          <a:p>
            <a:r>
              <a:rPr lang="en-US" dirty="0"/>
              <a:t>After fine tuning these parameters using the pipeline method, we find that DT yields an accuracy score of 0.85 with features :</a:t>
            </a:r>
          </a:p>
          <a:p>
            <a:pPr lvl="1"/>
            <a:r>
              <a:rPr lang="en-US" dirty="0"/>
              <a:t>Split Criterion: Entropy</a:t>
            </a:r>
          </a:p>
          <a:p>
            <a:pPr lvl="1"/>
            <a:r>
              <a:rPr lang="en-US" dirty="0"/>
              <a:t>Max depth : 1</a:t>
            </a:r>
          </a:p>
          <a:p>
            <a:pPr lvl="1"/>
            <a:r>
              <a:rPr lang="en-US" dirty="0"/>
              <a:t>Minimum Sample Split: 2</a:t>
            </a:r>
          </a:p>
          <a:p>
            <a:pPr lvl="1"/>
            <a:r>
              <a:rPr lang="en-US" dirty="0"/>
              <a:t>Number of Features: 20</a:t>
            </a:r>
          </a:p>
          <a:p>
            <a:pPr marL="457200" lvl="1" indent="0">
              <a:buNone/>
            </a:pPr>
            <a:endParaRPr lang="en-US" dirty="0"/>
          </a:p>
          <a:p>
            <a:endParaRPr lang="en-AU" dirty="0"/>
          </a:p>
        </p:txBody>
      </p:sp>
      <p:pic>
        <p:nvPicPr>
          <p:cNvPr id="5" name="Picture 4">
            <a:extLst>
              <a:ext uri="{FF2B5EF4-FFF2-40B4-BE49-F238E27FC236}">
                <a16:creationId xmlns:a16="http://schemas.microsoft.com/office/drawing/2014/main" id="{79522581-2DD4-4514-9F44-EB1BC89FEB15}"/>
              </a:ext>
            </a:extLst>
          </p:cNvPr>
          <p:cNvPicPr>
            <a:picLocks noChangeAspect="1"/>
          </p:cNvPicPr>
          <p:nvPr/>
        </p:nvPicPr>
        <p:blipFill>
          <a:blip r:embed="rId4"/>
          <a:stretch>
            <a:fillRect/>
          </a:stretch>
        </p:blipFill>
        <p:spPr>
          <a:xfrm>
            <a:off x="7624690" y="2312587"/>
            <a:ext cx="3879922" cy="2677145"/>
          </a:xfrm>
          <a:prstGeom prst="rect">
            <a:avLst/>
          </a:prstGeom>
        </p:spPr>
      </p:pic>
      <p:pic>
        <p:nvPicPr>
          <p:cNvPr id="7" name="Recorded Sound">
            <a:hlinkClick r:id="" action="ppaction://media"/>
            <a:extLst>
              <a:ext uri="{FF2B5EF4-FFF2-40B4-BE49-F238E27FC236}">
                <a16:creationId xmlns:a16="http://schemas.microsoft.com/office/drawing/2014/main" id="{4D5464A6-D5A5-4CA9-8788-F9C5BDEEA6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5764" y="5397319"/>
            <a:ext cx="609600" cy="609600"/>
          </a:xfrm>
          <a:prstGeom prst="rect">
            <a:avLst/>
          </a:prstGeom>
        </p:spPr>
      </p:pic>
    </p:spTree>
    <p:extLst>
      <p:ext uri="{BB962C8B-B14F-4D97-AF65-F5344CB8AC3E}">
        <p14:creationId xmlns:p14="http://schemas.microsoft.com/office/powerpoint/2010/main" val="25433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FB89-324C-49B8-A3E4-FD0B25589531}"/>
              </a:ext>
            </a:extLst>
          </p:cNvPr>
          <p:cNvSpPr>
            <a:spLocks noGrp="1"/>
          </p:cNvSpPr>
          <p:nvPr>
            <p:ph type="title"/>
          </p:nvPr>
        </p:nvSpPr>
        <p:spPr/>
        <p:txBody>
          <a:bodyPr/>
          <a:lstStyle/>
          <a:p>
            <a:r>
              <a:rPr lang="en-US" dirty="0"/>
              <a:t>Model Performance on testing Data</a:t>
            </a:r>
            <a:endParaRPr lang="en-AU" dirty="0"/>
          </a:p>
        </p:txBody>
      </p:sp>
      <p:sp>
        <p:nvSpPr>
          <p:cNvPr id="3" name="Content Placeholder 2">
            <a:extLst>
              <a:ext uri="{FF2B5EF4-FFF2-40B4-BE49-F238E27FC236}">
                <a16:creationId xmlns:a16="http://schemas.microsoft.com/office/drawing/2014/main" id="{3799DECD-ABA5-4403-BCC1-9694177EA2E2}"/>
              </a:ext>
            </a:extLst>
          </p:cNvPr>
          <p:cNvSpPr>
            <a:spLocks noGrp="1"/>
          </p:cNvSpPr>
          <p:nvPr>
            <p:ph idx="1"/>
          </p:nvPr>
        </p:nvSpPr>
        <p:spPr/>
        <p:txBody>
          <a:bodyPr/>
          <a:lstStyle/>
          <a:p>
            <a:r>
              <a:rPr lang="en-US" dirty="0"/>
              <a:t>Since we have fine tuned the models on the training data, now we test the models on the unseen testing data. </a:t>
            </a:r>
          </a:p>
          <a:p>
            <a:r>
              <a:rPr lang="en-US" dirty="0"/>
              <a:t>The 30% test data is provided as an input to the tuned models. </a:t>
            </a:r>
          </a:p>
          <a:p>
            <a:r>
              <a:rPr lang="en-US" dirty="0"/>
              <a:t>The predict function in the </a:t>
            </a:r>
            <a:r>
              <a:rPr lang="en-US" dirty="0" err="1"/>
              <a:t>sklearn</a:t>
            </a:r>
            <a:r>
              <a:rPr lang="en-US" dirty="0"/>
              <a:t> library is used to predict the scores of the models on the unseen data.</a:t>
            </a:r>
          </a:p>
          <a:p>
            <a:r>
              <a:rPr lang="en-US" dirty="0"/>
              <a:t>After testing the models on unseen data the following accuracy scores were obtained: </a:t>
            </a:r>
          </a:p>
          <a:p>
            <a:pPr lvl="1"/>
            <a:r>
              <a:rPr lang="en-US" dirty="0">
                <a:highlight>
                  <a:srgbClr val="FFFF00"/>
                </a:highlight>
              </a:rPr>
              <a:t>KNN : 0.932</a:t>
            </a:r>
          </a:p>
          <a:p>
            <a:pPr lvl="1"/>
            <a:r>
              <a:rPr lang="en-US" dirty="0">
                <a:highlight>
                  <a:srgbClr val="FFFF00"/>
                </a:highlight>
              </a:rPr>
              <a:t>DT: 0.715</a:t>
            </a:r>
          </a:p>
          <a:p>
            <a:pPr marL="0" indent="0">
              <a:buNone/>
            </a:pPr>
            <a:endParaRPr lang="en-AU" dirty="0"/>
          </a:p>
        </p:txBody>
      </p:sp>
      <p:pic>
        <p:nvPicPr>
          <p:cNvPr id="5" name="Recorded Sound">
            <a:hlinkClick r:id="" action="ppaction://media"/>
            <a:extLst>
              <a:ext uri="{FF2B5EF4-FFF2-40B4-BE49-F238E27FC236}">
                <a16:creationId xmlns:a16="http://schemas.microsoft.com/office/drawing/2014/main" id="{80EF3810-F5B8-49AE-8226-F4EB34E7CB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7988" y="5301622"/>
            <a:ext cx="609600" cy="609600"/>
          </a:xfrm>
          <a:prstGeom prst="rect">
            <a:avLst/>
          </a:prstGeom>
        </p:spPr>
      </p:pic>
    </p:spTree>
    <p:extLst>
      <p:ext uri="{BB962C8B-B14F-4D97-AF65-F5344CB8AC3E}">
        <p14:creationId xmlns:p14="http://schemas.microsoft.com/office/powerpoint/2010/main" val="342671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8667-13D2-4C10-B31C-924321D1FB8D}"/>
              </a:ext>
            </a:extLst>
          </p:cNvPr>
          <p:cNvSpPr>
            <a:spLocks noGrp="1"/>
          </p:cNvSpPr>
          <p:nvPr>
            <p:ph type="title"/>
          </p:nvPr>
        </p:nvSpPr>
        <p:spPr/>
        <p:txBody>
          <a:bodyPr/>
          <a:lstStyle/>
          <a:p>
            <a:r>
              <a:rPr lang="en-US" dirty="0"/>
              <a:t>Model Comparisons	</a:t>
            </a:r>
            <a:endParaRPr lang="en-AU" dirty="0"/>
          </a:p>
        </p:txBody>
      </p:sp>
      <p:sp>
        <p:nvSpPr>
          <p:cNvPr id="3" name="Content Placeholder 2">
            <a:extLst>
              <a:ext uri="{FF2B5EF4-FFF2-40B4-BE49-F238E27FC236}">
                <a16:creationId xmlns:a16="http://schemas.microsoft.com/office/drawing/2014/main" id="{603AE892-A462-48B3-917A-02CF122167D4}"/>
              </a:ext>
            </a:extLst>
          </p:cNvPr>
          <p:cNvSpPr>
            <a:spLocks noGrp="1"/>
          </p:cNvSpPr>
          <p:nvPr>
            <p:ph idx="1"/>
          </p:nvPr>
        </p:nvSpPr>
        <p:spPr>
          <a:xfrm>
            <a:off x="2447544" y="2252490"/>
            <a:ext cx="8915400" cy="3981400"/>
          </a:xfrm>
        </p:spPr>
        <p:txBody>
          <a:bodyPr>
            <a:normAutofit/>
          </a:bodyPr>
          <a:lstStyle/>
          <a:p>
            <a:r>
              <a:rPr lang="en-US" dirty="0"/>
              <a:t>It was observed that the KNN model outperforms the Decision tree algorithm in training as well as testing data on cross validated platform.</a:t>
            </a:r>
          </a:p>
          <a:p>
            <a:r>
              <a:rPr lang="en-US" b="1" dirty="0"/>
              <a:t>The KNN algorithm outperforms the Decision tree by </a:t>
            </a:r>
            <a:r>
              <a:rPr lang="en-US" b="1" dirty="0">
                <a:highlight>
                  <a:srgbClr val="FFFF00"/>
                </a:highlight>
              </a:rPr>
              <a:t>21% accuracy</a:t>
            </a:r>
          </a:p>
          <a:p>
            <a:r>
              <a:rPr lang="en-AU" dirty="0"/>
              <a:t>The KNN algorithm works by mapping the K nearest values of any observation, where as a Decision tree algorithm splits the data based on the criteria and the features of the provided data set.</a:t>
            </a:r>
          </a:p>
          <a:p>
            <a:r>
              <a:rPr lang="en-AU" dirty="0"/>
              <a:t>Hence it can be said that KNN performs better on the numerical data than on categorical data.</a:t>
            </a:r>
          </a:p>
          <a:p>
            <a:endParaRPr lang="en-US" dirty="0">
              <a:highlight>
                <a:srgbClr val="FFFF00"/>
              </a:highlight>
            </a:endParaRPr>
          </a:p>
          <a:p>
            <a:endParaRPr lang="en-AU" dirty="0"/>
          </a:p>
        </p:txBody>
      </p:sp>
      <p:pic>
        <p:nvPicPr>
          <p:cNvPr id="5" name="Recorded Sound">
            <a:hlinkClick r:id="" action="ppaction://media"/>
            <a:extLst>
              <a:ext uri="{FF2B5EF4-FFF2-40B4-BE49-F238E27FC236}">
                <a16:creationId xmlns:a16="http://schemas.microsoft.com/office/drawing/2014/main" id="{CF8CAE3D-764C-43C0-9D9C-AA59B2B952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39656" y="4837090"/>
            <a:ext cx="609600" cy="609600"/>
          </a:xfrm>
          <a:prstGeom prst="rect">
            <a:avLst/>
          </a:prstGeom>
        </p:spPr>
      </p:pic>
    </p:spTree>
    <p:extLst>
      <p:ext uri="{BB962C8B-B14F-4D97-AF65-F5344CB8AC3E}">
        <p14:creationId xmlns:p14="http://schemas.microsoft.com/office/powerpoint/2010/main" val="16928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2F8D-71B0-464F-A25E-4F3FA04B1E42}"/>
              </a:ext>
            </a:extLst>
          </p:cNvPr>
          <p:cNvSpPr>
            <a:spLocks noGrp="1"/>
          </p:cNvSpPr>
          <p:nvPr>
            <p:ph type="title"/>
          </p:nvPr>
        </p:nvSpPr>
        <p:spPr/>
        <p:txBody>
          <a:bodyPr/>
          <a:lstStyle/>
          <a:p>
            <a:r>
              <a:rPr lang="en-US" dirty="0"/>
              <a:t>Results and conclusions</a:t>
            </a:r>
            <a:endParaRPr lang="en-AU" dirty="0"/>
          </a:p>
        </p:txBody>
      </p:sp>
      <p:sp>
        <p:nvSpPr>
          <p:cNvPr id="3" name="Content Placeholder 2">
            <a:extLst>
              <a:ext uri="{FF2B5EF4-FFF2-40B4-BE49-F238E27FC236}">
                <a16:creationId xmlns:a16="http://schemas.microsoft.com/office/drawing/2014/main" id="{E00B8F29-C8F4-428D-A420-56EFC011BB1F}"/>
              </a:ext>
            </a:extLst>
          </p:cNvPr>
          <p:cNvSpPr>
            <a:spLocks noGrp="1"/>
          </p:cNvSpPr>
          <p:nvPr>
            <p:ph idx="1"/>
          </p:nvPr>
        </p:nvSpPr>
        <p:spPr/>
        <p:txBody>
          <a:bodyPr/>
          <a:lstStyle/>
          <a:p>
            <a:r>
              <a:rPr lang="en-US" dirty="0"/>
              <a:t>On a cross validated platform on all the protein features, KNN algorithm after hyper-parameter tuning was found to be most effective as compared to the Decision tree algorithm. </a:t>
            </a:r>
          </a:p>
          <a:p>
            <a:r>
              <a:rPr lang="en-US" dirty="0"/>
              <a:t>Although the Class feature is a multivariate feature and can be predicted on the categorical features such as Genotype, treatment and behavior, we predicted the class labels based on all the protein information features present in the data set. </a:t>
            </a:r>
          </a:p>
          <a:p>
            <a:r>
              <a:rPr lang="en-US" dirty="0"/>
              <a:t>For the numerical protein features our trained KNN model was found to be most effective with an </a:t>
            </a:r>
            <a:r>
              <a:rPr lang="en-US" dirty="0">
                <a:highlight>
                  <a:srgbClr val="FFFF00"/>
                </a:highlight>
              </a:rPr>
              <a:t>accuracy score of 93% </a:t>
            </a:r>
            <a:r>
              <a:rPr lang="en-US" dirty="0"/>
              <a:t>on the unseen testing model. </a:t>
            </a:r>
          </a:p>
          <a:p>
            <a:r>
              <a:rPr lang="en-US" dirty="0"/>
              <a:t>Hence we can conclude that for the mice protein expressions predictions, </a:t>
            </a:r>
            <a:r>
              <a:rPr lang="en-US" dirty="0">
                <a:highlight>
                  <a:srgbClr val="FFFF00"/>
                </a:highlight>
              </a:rPr>
              <a:t>KNN model can be used for predicting the multivariate class labels</a:t>
            </a:r>
            <a:r>
              <a:rPr lang="en-US" dirty="0"/>
              <a:t>.</a:t>
            </a:r>
            <a:endParaRPr lang="en-AU" dirty="0"/>
          </a:p>
        </p:txBody>
      </p:sp>
      <p:pic>
        <p:nvPicPr>
          <p:cNvPr id="4" name="Recorded Sound">
            <a:hlinkClick r:id="" action="ppaction://media"/>
            <a:extLst>
              <a:ext uri="{FF2B5EF4-FFF2-40B4-BE49-F238E27FC236}">
                <a16:creationId xmlns:a16="http://schemas.microsoft.com/office/drawing/2014/main" id="{E5E5C27F-2EBB-4055-ABE1-E5F1CAE090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95020" y="5835022"/>
            <a:ext cx="609600" cy="609600"/>
          </a:xfrm>
          <a:prstGeom prst="rect">
            <a:avLst/>
          </a:prstGeom>
        </p:spPr>
      </p:pic>
    </p:spTree>
    <p:extLst>
      <p:ext uri="{BB962C8B-B14F-4D97-AF65-F5344CB8AC3E}">
        <p14:creationId xmlns:p14="http://schemas.microsoft.com/office/powerpoint/2010/main" val="131833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4150A3A-AA29-4C62-9B0C-E401C0EEC636}"/>
              </a:ext>
            </a:extLst>
          </p:cNvPr>
          <p:cNvSpPr>
            <a:spLocks noGrp="1"/>
          </p:cNvSpPr>
          <p:nvPr>
            <p:ph type="title"/>
          </p:nvPr>
        </p:nvSpPr>
        <p:spPr>
          <a:xfrm>
            <a:off x="649224" y="645106"/>
            <a:ext cx="3650279" cy="1259894"/>
          </a:xfrm>
        </p:spPr>
        <p:txBody>
          <a:bodyPr>
            <a:normAutofit/>
          </a:bodyPr>
          <a:lstStyle/>
          <a:p>
            <a:r>
              <a:rPr lang="en-US">
                <a:solidFill>
                  <a:srgbClr val="52626F"/>
                </a:solidFill>
              </a:rPr>
              <a:t>Index</a:t>
            </a:r>
            <a:endParaRPr lang="en-AU">
              <a:solidFill>
                <a:srgbClr val="52626F"/>
              </a:solidFill>
            </a:endParaRPr>
          </a:p>
        </p:txBody>
      </p:sp>
      <p:sp>
        <p:nvSpPr>
          <p:cNvPr id="11" name="Rectangle 10">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2626F"/>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0DE458C-2E3E-4D2A-AED3-6ADD512FF196}"/>
              </a:ext>
            </a:extLst>
          </p:cNvPr>
          <p:cNvSpPr>
            <a:spLocks noGrp="1"/>
          </p:cNvSpPr>
          <p:nvPr>
            <p:ph idx="1"/>
          </p:nvPr>
        </p:nvSpPr>
        <p:spPr>
          <a:xfrm>
            <a:off x="649225" y="2133600"/>
            <a:ext cx="3650278" cy="3759253"/>
          </a:xfrm>
        </p:spPr>
        <p:txBody>
          <a:bodyPr>
            <a:normAutofit/>
          </a:bodyPr>
          <a:lstStyle/>
          <a:p>
            <a:pPr>
              <a:buClr>
                <a:srgbClr val="46E1FF"/>
              </a:buClr>
            </a:pPr>
            <a:r>
              <a:rPr lang="en-US"/>
              <a:t>Overview and Preparation of Data</a:t>
            </a:r>
          </a:p>
          <a:p>
            <a:pPr>
              <a:buClr>
                <a:srgbClr val="46E1FF"/>
              </a:buClr>
            </a:pPr>
            <a:r>
              <a:rPr lang="en-US"/>
              <a:t>Exploration of Data</a:t>
            </a:r>
          </a:p>
          <a:p>
            <a:pPr>
              <a:buClr>
                <a:srgbClr val="46E1FF"/>
              </a:buClr>
            </a:pPr>
            <a:r>
              <a:rPr lang="en-US"/>
              <a:t>Feature selection and feature  Engineering</a:t>
            </a:r>
          </a:p>
          <a:p>
            <a:pPr>
              <a:buClr>
                <a:srgbClr val="46E1FF"/>
              </a:buClr>
            </a:pPr>
            <a:r>
              <a:rPr lang="en-US"/>
              <a:t>Modelling the Data </a:t>
            </a:r>
          </a:p>
          <a:p>
            <a:pPr>
              <a:buClr>
                <a:srgbClr val="46E1FF"/>
              </a:buClr>
            </a:pPr>
            <a:r>
              <a:rPr lang="en-US"/>
              <a:t>Model Comparisons</a:t>
            </a:r>
          </a:p>
          <a:p>
            <a:pPr>
              <a:buClr>
                <a:srgbClr val="46E1FF"/>
              </a:buClr>
            </a:pPr>
            <a:r>
              <a:rPr lang="en-US"/>
              <a:t>Results and conclusions</a:t>
            </a:r>
            <a:endParaRPr lang="en-AU"/>
          </a:p>
        </p:txBody>
      </p:sp>
      <p:pic>
        <p:nvPicPr>
          <p:cNvPr id="4" name="Picture 3">
            <a:extLst>
              <a:ext uri="{FF2B5EF4-FFF2-40B4-BE49-F238E27FC236}">
                <a16:creationId xmlns:a16="http://schemas.microsoft.com/office/drawing/2014/main" id="{811388D8-DB13-45DB-86AA-080DA1171C0F}"/>
              </a:ext>
            </a:extLst>
          </p:cNvPr>
          <p:cNvPicPr>
            <a:picLocks noChangeAspect="1"/>
          </p:cNvPicPr>
          <p:nvPr/>
        </p:nvPicPr>
        <p:blipFill>
          <a:blip r:embed="rId4"/>
          <a:stretch>
            <a:fillRect/>
          </a:stretch>
        </p:blipFill>
        <p:spPr>
          <a:xfrm>
            <a:off x="4619543" y="1310773"/>
            <a:ext cx="6953577" cy="3911387"/>
          </a:xfrm>
          <a:prstGeom prst="rect">
            <a:avLst/>
          </a:prstGeom>
        </p:spPr>
      </p:pic>
      <p:sp>
        <p:nvSpPr>
          <p:cNvPr id="13"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a:extLst>
              <a:ext uri="{FF2B5EF4-FFF2-40B4-BE49-F238E27FC236}">
                <a16:creationId xmlns:a16="http://schemas.microsoft.com/office/drawing/2014/main" id="{8DC07A61-C750-4085-8172-B243ECB7FB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654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6D17-C6FC-477C-B26A-639420F9AE13}"/>
              </a:ext>
            </a:extLst>
          </p:cNvPr>
          <p:cNvSpPr>
            <a:spLocks noGrp="1"/>
          </p:cNvSpPr>
          <p:nvPr>
            <p:ph type="title"/>
          </p:nvPr>
        </p:nvSpPr>
        <p:spPr/>
        <p:txBody>
          <a:bodyPr/>
          <a:lstStyle/>
          <a:p>
            <a:r>
              <a:rPr lang="en-US" dirty="0"/>
              <a:t>Overview and Preparation of Data </a:t>
            </a:r>
            <a:endParaRPr lang="en-AU" dirty="0"/>
          </a:p>
        </p:txBody>
      </p:sp>
      <p:sp>
        <p:nvSpPr>
          <p:cNvPr id="3" name="Content Placeholder 2">
            <a:extLst>
              <a:ext uri="{FF2B5EF4-FFF2-40B4-BE49-F238E27FC236}">
                <a16:creationId xmlns:a16="http://schemas.microsoft.com/office/drawing/2014/main" id="{353602A6-F0D0-4B2C-914A-7419F5D18AB3}"/>
              </a:ext>
            </a:extLst>
          </p:cNvPr>
          <p:cNvSpPr>
            <a:spLocks noGrp="1"/>
          </p:cNvSpPr>
          <p:nvPr>
            <p:ph idx="1"/>
          </p:nvPr>
        </p:nvSpPr>
        <p:spPr/>
        <p:txBody>
          <a:bodyPr/>
          <a:lstStyle/>
          <a:p>
            <a:r>
              <a:rPr lang="en-US" dirty="0"/>
              <a:t>Data was sourced from UCI repository. </a:t>
            </a:r>
          </a:p>
          <a:p>
            <a:r>
              <a:rPr lang="en-US" dirty="0"/>
              <a:t>The Data set contains mice protein expressions data.</a:t>
            </a:r>
          </a:p>
          <a:p>
            <a:r>
              <a:rPr lang="en-US" dirty="0"/>
              <a:t>Data set contains 77 numerical and 4 categorical variables</a:t>
            </a:r>
          </a:p>
          <a:p>
            <a:r>
              <a:rPr lang="en-US" dirty="0"/>
              <a:t>The class variable is a dependent feature of the provided categorical features</a:t>
            </a:r>
          </a:p>
          <a:p>
            <a:r>
              <a:rPr lang="en-US" dirty="0"/>
              <a:t>We aim to derive the class variable using the protein information. </a:t>
            </a:r>
          </a:p>
          <a:p>
            <a:pPr marL="0" indent="0">
              <a:buNone/>
            </a:pPr>
            <a:endParaRPr lang="en-AU" dirty="0"/>
          </a:p>
        </p:txBody>
      </p:sp>
      <p:pic>
        <p:nvPicPr>
          <p:cNvPr id="4" name="Recorded Sound">
            <a:hlinkClick r:id="" action="ppaction://media"/>
            <a:extLst>
              <a:ext uri="{FF2B5EF4-FFF2-40B4-BE49-F238E27FC236}">
                <a16:creationId xmlns:a16="http://schemas.microsoft.com/office/drawing/2014/main" id="{9B2BDDE7-A70C-4C08-9319-2F4C01405F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08653" y="5171941"/>
            <a:ext cx="609600" cy="609600"/>
          </a:xfrm>
          <a:prstGeom prst="rect">
            <a:avLst/>
          </a:prstGeom>
        </p:spPr>
      </p:pic>
    </p:spTree>
    <p:extLst>
      <p:ext uri="{BB962C8B-B14F-4D97-AF65-F5344CB8AC3E}">
        <p14:creationId xmlns:p14="http://schemas.microsoft.com/office/powerpoint/2010/main" val="248210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C156-46D5-43D0-AB44-A25A711772A7}"/>
              </a:ext>
            </a:extLst>
          </p:cNvPr>
          <p:cNvSpPr>
            <a:spLocks noGrp="1"/>
          </p:cNvSpPr>
          <p:nvPr>
            <p:ph type="title"/>
          </p:nvPr>
        </p:nvSpPr>
        <p:spPr>
          <a:xfrm>
            <a:off x="1687669" y="624110"/>
            <a:ext cx="4137059" cy="1280890"/>
          </a:xfrm>
        </p:spPr>
        <p:txBody>
          <a:bodyPr>
            <a:normAutofit/>
          </a:bodyPr>
          <a:lstStyle/>
          <a:p>
            <a:pPr>
              <a:lnSpc>
                <a:spcPct val="90000"/>
              </a:lnSpc>
            </a:pPr>
            <a:r>
              <a:rPr lang="en-US" sz="2200"/>
              <a:t>Data Preparation: Checking irregular cardinalities and null values</a:t>
            </a:r>
            <a:endParaRPr lang="en-AU" sz="2200"/>
          </a:p>
        </p:txBody>
      </p:sp>
      <p:sp>
        <p:nvSpPr>
          <p:cNvPr id="3" name="Content Placeholder 2">
            <a:extLst>
              <a:ext uri="{FF2B5EF4-FFF2-40B4-BE49-F238E27FC236}">
                <a16:creationId xmlns:a16="http://schemas.microsoft.com/office/drawing/2014/main" id="{A9C7C1E2-913B-40A3-BC24-6AC34A0977ED}"/>
              </a:ext>
            </a:extLst>
          </p:cNvPr>
          <p:cNvSpPr>
            <a:spLocks noGrp="1"/>
          </p:cNvSpPr>
          <p:nvPr>
            <p:ph idx="1"/>
          </p:nvPr>
        </p:nvSpPr>
        <p:spPr>
          <a:xfrm>
            <a:off x="1683956" y="2025748"/>
            <a:ext cx="5378026" cy="3885474"/>
          </a:xfrm>
        </p:spPr>
        <p:txBody>
          <a:bodyPr>
            <a:normAutofit/>
          </a:bodyPr>
          <a:lstStyle/>
          <a:p>
            <a:r>
              <a:rPr lang="en-US" sz="1600" dirty="0">
                <a:solidFill>
                  <a:srgbClr val="000000"/>
                </a:solidFill>
              </a:rPr>
              <a:t>In the given data set the mouse ID and measurement feature is observed to be combination of ID and the measurement of the mouse</a:t>
            </a:r>
          </a:p>
          <a:p>
            <a:r>
              <a:rPr lang="en-US" sz="1600" dirty="0">
                <a:solidFill>
                  <a:srgbClr val="000000"/>
                </a:solidFill>
              </a:rPr>
              <a:t>Hence we separate the features and store the data set for further explorations.</a:t>
            </a:r>
          </a:p>
          <a:p>
            <a:r>
              <a:rPr lang="en-US" sz="1600" dirty="0">
                <a:solidFill>
                  <a:srgbClr val="000000"/>
                </a:solidFill>
              </a:rPr>
              <a:t>Some missing values are found in the numerical features of the data set. </a:t>
            </a:r>
          </a:p>
          <a:p>
            <a:r>
              <a:rPr lang="en-US" sz="1600" dirty="0">
                <a:solidFill>
                  <a:srgbClr val="000000"/>
                </a:solidFill>
              </a:rPr>
              <a:t>These features are imputed by the mean value of that feature. </a:t>
            </a:r>
          </a:p>
          <a:p>
            <a:r>
              <a:rPr lang="en-US" sz="1600" dirty="0">
                <a:solidFill>
                  <a:srgbClr val="000000"/>
                </a:solidFill>
              </a:rPr>
              <a:t>The clean data set is now obtained which can be used for exploration. </a:t>
            </a:r>
          </a:p>
          <a:p>
            <a:pPr marL="0" indent="0">
              <a:buNone/>
            </a:pPr>
            <a:endParaRPr lang="en-AU" sz="1600" dirty="0">
              <a:solidFill>
                <a:srgbClr val="000000"/>
              </a:solidFill>
            </a:endParaRPr>
          </a:p>
        </p:txBody>
      </p:sp>
      <p:pic>
        <p:nvPicPr>
          <p:cNvPr id="4" name="Picture 3">
            <a:extLst>
              <a:ext uri="{FF2B5EF4-FFF2-40B4-BE49-F238E27FC236}">
                <a16:creationId xmlns:a16="http://schemas.microsoft.com/office/drawing/2014/main" id="{5D90BBA3-DAE8-48D3-9018-B9497CCA06CF}"/>
              </a:ext>
            </a:extLst>
          </p:cNvPr>
          <p:cNvPicPr>
            <a:picLocks noChangeAspect="1"/>
          </p:cNvPicPr>
          <p:nvPr/>
        </p:nvPicPr>
        <p:blipFill>
          <a:blip r:embed="rId4"/>
          <a:stretch>
            <a:fillRect/>
          </a:stretch>
        </p:blipFill>
        <p:spPr>
          <a:xfrm>
            <a:off x="7624689" y="2639651"/>
            <a:ext cx="3918854" cy="2067195"/>
          </a:xfrm>
          <a:prstGeom prst="rect">
            <a:avLst/>
          </a:prstGeom>
        </p:spPr>
      </p:pic>
      <p:pic>
        <p:nvPicPr>
          <p:cNvPr id="5" name="Recorded Sound">
            <a:hlinkClick r:id="" action="ppaction://media"/>
            <a:extLst>
              <a:ext uri="{FF2B5EF4-FFF2-40B4-BE49-F238E27FC236}">
                <a16:creationId xmlns:a16="http://schemas.microsoft.com/office/drawing/2014/main" id="{11D2CE21-3908-4C32-8929-1FB6178BD4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1081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9AFD-811E-4748-8EBD-85E76C0A2DB6}"/>
              </a:ext>
            </a:extLst>
          </p:cNvPr>
          <p:cNvSpPr>
            <a:spLocks noGrp="1"/>
          </p:cNvSpPr>
          <p:nvPr>
            <p:ph type="title"/>
          </p:nvPr>
        </p:nvSpPr>
        <p:spPr>
          <a:xfrm>
            <a:off x="2592925" y="624110"/>
            <a:ext cx="8911687" cy="1280890"/>
          </a:xfrm>
        </p:spPr>
        <p:txBody>
          <a:bodyPr>
            <a:normAutofit/>
          </a:bodyPr>
          <a:lstStyle/>
          <a:p>
            <a:r>
              <a:rPr lang="en-US" dirty="0"/>
              <a:t>Data Exploration 	</a:t>
            </a:r>
            <a:endParaRPr lang="en-AU" dirty="0"/>
          </a:p>
        </p:txBody>
      </p:sp>
      <p:sp>
        <p:nvSpPr>
          <p:cNvPr id="3" name="Content Placeholder 2">
            <a:extLst>
              <a:ext uri="{FF2B5EF4-FFF2-40B4-BE49-F238E27FC236}">
                <a16:creationId xmlns:a16="http://schemas.microsoft.com/office/drawing/2014/main" id="{05BD3F4B-7826-4BAD-85F3-62E2BCB5F124}"/>
              </a:ext>
            </a:extLst>
          </p:cNvPr>
          <p:cNvSpPr>
            <a:spLocks noGrp="1"/>
          </p:cNvSpPr>
          <p:nvPr>
            <p:ph idx="1"/>
          </p:nvPr>
        </p:nvSpPr>
        <p:spPr>
          <a:xfrm>
            <a:off x="2589212" y="2125362"/>
            <a:ext cx="5835121" cy="3785860"/>
          </a:xfrm>
        </p:spPr>
        <p:txBody>
          <a:bodyPr>
            <a:normAutofit/>
          </a:bodyPr>
          <a:lstStyle/>
          <a:p>
            <a:r>
              <a:rPr lang="en-US" dirty="0"/>
              <a:t>To gain some insights of the data, we explore the features of the data. </a:t>
            </a:r>
          </a:p>
          <a:p>
            <a:r>
              <a:rPr lang="en-US" dirty="0"/>
              <a:t>Data exploration for this project is done on the univariate as well as bivariate data.</a:t>
            </a:r>
          </a:p>
          <a:p>
            <a:r>
              <a:rPr lang="en-US" dirty="0">
                <a:highlight>
                  <a:srgbClr val="FFFF00"/>
                </a:highlight>
              </a:rPr>
              <a:t>Univariate explorations </a:t>
            </a:r>
            <a:r>
              <a:rPr lang="en-US" dirty="0"/>
              <a:t>contains single column features to observe their distribution.</a:t>
            </a:r>
          </a:p>
          <a:p>
            <a:r>
              <a:rPr lang="en-US" dirty="0">
                <a:highlight>
                  <a:srgbClr val="FFFF00"/>
                </a:highlight>
              </a:rPr>
              <a:t>Bivariate explorations </a:t>
            </a:r>
            <a:r>
              <a:rPr lang="en-US" dirty="0"/>
              <a:t>we choose 10 pairs of columns and plot the instances using python libraries and conclude our hypothesis regarding the same. </a:t>
            </a:r>
            <a:endParaRPr lang="en-AU" dirty="0"/>
          </a:p>
        </p:txBody>
      </p:sp>
      <p:pic>
        <p:nvPicPr>
          <p:cNvPr id="4" name="Picture 3">
            <a:extLst>
              <a:ext uri="{FF2B5EF4-FFF2-40B4-BE49-F238E27FC236}">
                <a16:creationId xmlns:a16="http://schemas.microsoft.com/office/drawing/2014/main" id="{ED8FC6A1-EA27-4F0E-A7E2-AA44C4151AB1}"/>
              </a:ext>
            </a:extLst>
          </p:cNvPr>
          <p:cNvPicPr>
            <a:picLocks noChangeAspect="1"/>
          </p:cNvPicPr>
          <p:nvPr/>
        </p:nvPicPr>
        <p:blipFill>
          <a:blip r:embed="rId4"/>
          <a:stretch>
            <a:fillRect/>
          </a:stretch>
        </p:blipFill>
        <p:spPr>
          <a:xfrm>
            <a:off x="8631452" y="2936195"/>
            <a:ext cx="2873159" cy="2124596"/>
          </a:xfrm>
          <a:prstGeom prst="rect">
            <a:avLst/>
          </a:prstGeom>
        </p:spPr>
      </p:pic>
      <p:pic>
        <p:nvPicPr>
          <p:cNvPr id="5" name="Recorded Sound">
            <a:hlinkClick r:id="" action="ppaction://media"/>
            <a:extLst>
              <a:ext uri="{FF2B5EF4-FFF2-40B4-BE49-F238E27FC236}">
                <a16:creationId xmlns:a16="http://schemas.microsoft.com/office/drawing/2014/main" id="{AA999B77-3948-4697-AFAD-2C8C22ABE4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1452" y="5485606"/>
            <a:ext cx="609600" cy="609600"/>
          </a:xfrm>
          <a:prstGeom prst="rect">
            <a:avLst/>
          </a:prstGeom>
        </p:spPr>
      </p:pic>
    </p:spTree>
    <p:extLst>
      <p:ext uri="{BB962C8B-B14F-4D97-AF65-F5344CB8AC3E}">
        <p14:creationId xmlns:p14="http://schemas.microsoft.com/office/powerpoint/2010/main" val="263638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6615-130C-4669-9ABE-CB0586F5F1DD}"/>
              </a:ext>
            </a:extLst>
          </p:cNvPr>
          <p:cNvSpPr>
            <a:spLocks noGrp="1"/>
          </p:cNvSpPr>
          <p:nvPr>
            <p:ph type="title"/>
          </p:nvPr>
        </p:nvSpPr>
        <p:spPr>
          <a:xfrm>
            <a:off x="2592926" y="624110"/>
            <a:ext cx="8281400" cy="1280890"/>
          </a:xfrm>
        </p:spPr>
        <p:txBody>
          <a:bodyPr>
            <a:normAutofit/>
          </a:bodyPr>
          <a:lstStyle/>
          <a:p>
            <a:r>
              <a:rPr lang="en-US" sz="3300" dirty="0"/>
              <a:t>Data Explorations: Univariate Exploration</a:t>
            </a:r>
            <a:endParaRPr lang="en-AU" sz="3300" dirty="0"/>
          </a:p>
        </p:txBody>
      </p:sp>
      <p:sp>
        <p:nvSpPr>
          <p:cNvPr id="3" name="Content Placeholder 2">
            <a:extLst>
              <a:ext uri="{FF2B5EF4-FFF2-40B4-BE49-F238E27FC236}">
                <a16:creationId xmlns:a16="http://schemas.microsoft.com/office/drawing/2014/main" id="{8652F3BE-3148-44F4-8AE0-CC17AA5E3F75}"/>
              </a:ext>
            </a:extLst>
          </p:cNvPr>
          <p:cNvSpPr>
            <a:spLocks noGrp="1"/>
          </p:cNvSpPr>
          <p:nvPr>
            <p:ph idx="1"/>
          </p:nvPr>
        </p:nvSpPr>
        <p:spPr>
          <a:xfrm>
            <a:off x="2592926" y="2363135"/>
            <a:ext cx="9171378" cy="3870755"/>
          </a:xfrm>
        </p:spPr>
        <p:txBody>
          <a:bodyPr>
            <a:normAutofit/>
          </a:bodyPr>
          <a:lstStyle/>
          <a:p>
            <a:pPr>
              <a:lnSpc>
                <a:spcPct val="90000"/>
              </a:lnSpc>
            </a:pPr>
            <a:r>
              <a:rPr lang="en-US" dirty="0"/>
              <a:t>Since we have more numerical features in the data set, we explore the data using histograms and box plots. </a:t>
            </a:r>
          </a:p>
          <a:p>
            <a:pPr>
              <a:lnSpc>
                <a:spcPct val="90000"/>
              </a:lnSpc>
            </a:pPr>
            <a:r>
              <a:rPr lang="en-US" dirty="0"/>
              <a:t>Univariate data explorations lets us understand the skewness of the features, their median and quartile ranges. </a:t>
            </a:r>
          </a:p>
          <a:p>
            <a:pPr>
              <a:lnSpc>
                <a:spcPct val="90000"/>
              </a:lnSpc>
            </a:pPr>
            <a:r>
              <a:rPr lang="en-US" dirty="0"/>
              <a:t>Exploring the protein expressions namely, 'DYRK1A_N', 'ITSN1_N', 'BDNF_N', 'NR1_N', 'NR2A_N’ using histograms we understand their value ranges and the frequency. </a:t>
            </a:r>
          </a:p>
          <a:p>
            <a:pPr>
              <a:lnSpc>
                <a:spcPct val="90000"/>
              </a:lnSpc>
            </a:pPr>
            <a:endParaRPr lang="en-US" sz="1500" dirty="0"/>
          </a:p>
          <a:p>
            <a:pPr marL="0" indent="0">
              <a:lnSpc>
                <a:spcPct val="90000"/>
              </a:lnSpc>
              <a:buNone/>
            </a:pPr>
            <a:endParaRPr lang="en-AU" sz="1500" dirty="0"/>
          </a:p>
        </p:txBody>
      </p:sp>
      <p:pic>
        <p:nvPicPr>
          <p:cNvPr id="9" name="Recorded Sound">
            <a:hlinkClick r:id="" action="ppaction://media"/>
            <a:extLst>
              <a:ext uri="{FF2B5EF4-FFF2-40B4-BE49-F238E27FC236}">
                <a16:creationId xmlns:a16="http://schemas.microsoft.com/office/drawing/2014/main" id="{86E66349-38E5-400C-9C28-C9BFF8A1D9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12428" y="5159062"/>
            <a:ext cx="609600" cy="609600"/>
          </a:xfrm>
          <a:prstGeom prst="rect">
            <a:avLst/>
          </a:prstGeom>
        </p:spPr>
      </p:pic>
    </p:spTree>
    <p:extLst>
      <p:ext uri="{BB962C8B-B14F-4D97-AF65-F5344CB8AC3E}">
        <p14:creationId xmlns:p14="http://schemas.microsoft.com/office/powerpoint/2010/main" val="366329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20DF-D0AF-46AB-AE44-011EEA7C4423}"/>
              </a:ext>
            </a:extLst>
          </p:cNvPr>
          <p:cNvSpPr>
            <a:spLocks noGrp="1"/>
          </p:cNvSpPr>
          <p:nvPr>
            <p:ph type="title"/>
          </p:nvPr>
        </p:nvSpPr>
        <p:spPr>
          <a:xfrm>
            <a:off x="2592926" y="624110"/>
            <a:ext cx="4633466" cy="1280890"/>
          </a:xfrm>
        </p:spPr>
        <p:txBody>
          <a:bodyPr>
            <a:normAutofit/>
          </a:bodyPr>
          <a:lstStyle/>
          <a:p>
            <a:r>
              <a:rPr lang="en-US" sz="3300"/>
              <a:t>Data Exploration: Univariate Exploration</a:t>
            </a:r>
            <a:endParaRPr lang="en-AU" sz="3300"/>
          </a:p>
        </p:txBody>
      </p:sp>
      <p:sp>
        <p:nvSpPr>
          <p:cNvPr id="3" name="Content Placeholder 2">
            <a:extLst>
              <a:ext uri="{FF2B5EF4-FFF2-40B4-BE49-F238E27FC236}">
                <a16:creationId xmlns:a16="http://schemas.microsoft.com/office/drawing/2014/main" id="{48EA366D-55CB-4E9F-8141-473D9CE4CF2D}"/>
              </a:ext>
            </a:extLst>
          </p:cNvPr>
          <p:cNvSpPr>
            <a:spLocks noGrp="1"/>
          </p:cNvSpPr>
          <p:nvPr>
            <p:ph idx="1"/>
          </p:nvPr>
        </p:nvSpPr>
        <p:spPr>
          <a:xfrm>
            <a:off x="2250831" y="1905001"/>
            <a:ext cx="4975561" cy="4006222"/>
          </a:xfrm>
        </p:spPr>
        <p:txBody>
          <a:bodyPr>
            <a:normAutofit fontScale="92500" lnSpcReduction="10000"/>
          </a:bodyPr>
          <a:lstStyle/>
          <a:p>
            <a:r>
              <a:rPr lang="en-US" dirty="0"/>
              <a:t>Features 'BDNF_N', 'NR1_N', 'NR2A_N’ were found to be normally distributed.</a:t>
            </a:r>
          </a:p>
          <a:p>
            <a:r>
              <a:rPr lang="en-US" dirty="0"/>
              <a:t>Features </a:t>
            </a:r>
            <a:r>
              <a:rPr lang="en-AU" dirty="0"/>
              <a:t>`DYRK1A_N` and `ITSN1_N` shows right skewed distribution of the values.</a:t>
            </a:r>
          </a:p>
          <a:p>
            <a:r>
              <a:rPr lang="en-US" dirty="0"/>
              <a:t>Similarly some boxplots of features were also plotted. </a:t>
            </a:r>
          </a:p>
          <a:p>
            <a:r>
              <a:rPr lang="en-US" dirty="0"/>
              <a:t>The figure shows a </a:t>
            </a:r>
            <a:r>
              <a:rPr lang="en-US" dirty="0">
                <a:highlight>
                  <a:srgbClr val="FFFF00"/>
                </a:highlight>
              </a:rPr>
              <a:t>boxplot</a:t>
            </a:r>
            <a:r>
              <a:rPr lang="en-US" dirty="0"/>
              <a:t> of the feature </a:t>
            </a:r>
            <a:r>
              <a:rPr lang="en-US" dirty="0">
                <a:highlight>
                  <a:srgbClr val="FFFF00"/>
                </a:highlight>
              </a:rPr>
              <a:t>H3aCK18_N </a:t>
            </a:r>
            <a:r>
              <a:rPr lang="en-US" dirty="0"/>
              <a:t>which contains outliers.</a:t>
            </a:r>
            <a:endParaRPr lang="en-AU" dirty="0"/>
          </a:p>
          <a:p>
            <a:r>
              <a:rPr lang="en-US" dirty="0"/>
              <a:t>T</a:t>
            </a:r>
            <a:r>
              <a:rPr lang="en-AU" dirty="0"/>
              <a:t>he figure shows a sample data exploration graph of and </a:t>
            </a:r>
            <a:r>
              <a:rPr lang="en-AU" dirty="0">
                <a:highlight>
                  <a:srgbClr val="FFFF00"/>
                </a:highlight>
              </a:rPr>
              <a:t>normalized feature </a:t>
            </a:r>
            <a:r>
              <a:rPr lang="en-US" dirty="0">
                <a:highlight>
                  <a:srgbClr val="FFFF00"/>
                </a:highlight>
              </a:rPr>
              <a:t>'BDNF_N</a:t>
            </a:r>
          </a:p>
          <a:p>
            <a:r>
              <a:rPr lang="en-US" dirty="0"/>
              <a:t>Likewise the graphs of other features can be plotted and explored.</a:t>
            </a:r>
          </a:p>
        </p:txBody>
      </p:sp>
      <p:pic>
        <p:nvPicPr>
          <p:cNvPr id="8" name="Picture 7">
            <a:extLst>
              <a:ext uri="{FF2B5EF4-FFF2-40B4-BE49-F238E27FC236}">
                <a16:creationId xmlns:a16="http://schemas.microsoft.com/office/drawing/2014/main" id="{974FFEC5-125A-4E8C-A262-1B076F6822C9}"/>
              </a:ext>
            </a:extLst>
          </p:cNvPr>
          <p:cNvPicPr>
            <a:picLocks noChangeAspect="1"/>
          </p:cNvPicPr>
          <p:nvPr/>
        </p:nvPicPr>
        <p:blipFill>
          <a:blip r:embed="rId4"/>
          <a:stretch>
            <a:fillRect/>
          </a:stretch>
        </p:blipFill>
        <p:spPr>
          <a:xfrm>
            <a:off x="7924984" y="1366535"/>
            <a:ext cx="3161255" cy="2541577"/>
          </a:xfrm>
          <a:prstGeom prst="rect">
            <a:avLst/>
          </a:prstGeom>
        </p:spPr>
      </p:pic>
      <p:pic>
        <p:nvPicPr>
          <p:cNvPr id="6" name="Picture 5">
            <a:extLst>
              <a:ext uri="{FF2B5EF4-FFF2-40B4-BE49-F238E27FC236}">
                <a16:creationId xmlns:a16="http://schemas.microsoft.com/office/drawing/2014/main" id="{B62793B6-A0BA-4726-87F3-11256F739EAC}"/>
              </a:ext>
            </a:extLst>
          </p:cNvPr>
          <p:cNvPicPr>
            <a:picLocks noChangeAspect="1"/>
          </p:cNvPicPr>
          <p:nvPr/>
        </p:nvPicPr>
        <p:blipFill>
          <a:blip r:embed="rId5"/>
          <a:stretch>
            <a:fillRect/>
          </a:stretch>
        </p:blipFill>
        <p:spPr>
          <a:xfrm>
            <a:off x="7619822" y="4103599"/>
            <a:ext cx="3513619" cy="2541578"/>
          </a:xfrm>
          <a:prstGeom prst="rect">
            <a:avLst/>
          </a:prstGeom>
        </p:spPr>
      </p:pic>
      <p:pic>
        <p:nvPicPr>
          <p:cNvPr id="10" name="Recorded Sound">
            <a:hlinkClick r:id="" action="ppaction://media"/>
            <a:extLst>
              <a:ext uri="{FF2B5EF4-FFF2-40B4-BE49-F238E27FC236}">
                <a16:creationId xmlns:a16="http://schemas.microsoft.com/office/drawing/2014/main" id="{FA513B52-B928-46FD-A85E-F305C601C3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661288" y="5624290"/>
            <a:ext cx="609600" cy="609600"/>
          </a:xfrm>
          <a:prstGeom prst="rect">
            <a:avLst/>
          </a:prstGeom>
        </p:spPr>
      </p:pic>
    </p:spTree>
    <p:extLst>
      <p:ext uri="{BB962C8B-B14F-4D97-AF65-F5344CB8AC3E}">
        <p14:creationId xmlns:p14="http://schemas.microsoft.com/office/powerpoint/2010/main" val="204858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E95C-BAB3-44FD-B90C-C07F159445B7}"/>
              </a:ext>
            </a:extLst>
          </p:cNvPr>
          <p:cNvSpPr>
            <a:spLocks noGrp="1"/>
          </p:cNvSpPr>
          <p:nvPr>
            <p:ph type="title"/>
          </p:nvPr>
        </p:nvSpPr>
        <p:spPr/>
        <p:txBody>
          <a:bodyPr/>
          <a:lstStyle/>
          <a:p>
            <a:r>
              <a:rPr lang="en-US" dirty="0"/>
              <a:t>Data Exploration: Bivariate Data Exploration	</a:t>
            </a:r>
            <a:endParaRPr lang="en-AU" dirty="0"/>
          </a:p>
        </p:txBody>
      </p:sp>
      <p:sp>
        <p:nvSpPr>
          <p:cNvPr id="3" name="Content Placeholder 2">
            <a:extLst>
              <a:ext uri="{FF2B5EF4-FFF2-40B4-BE49-F238E27FC236}">
                <a16:creationId xmlns:a16="http://schemas.microsoft.com/office/drawing/2014/main" id="{BBECDC4D-096E-48D8-AB4B-B3796F01A1D7}"/>
              </a:ext>
            </a:extLst>
          </p:cNvPr>
          <p:cNvSpPr>
            <a:spLocks noGrp="1"/>
          </p:cNvSpPr>
          <p:nvPr>
            <p:ph idx="1"/>
          </p:nvPr>
        </p:nvSpPr>
        <p:spPr/>
        <p:txBody>
          <a:bodyPr/>
          <a:lstStyle/>
          <a:p>
            <a:r>
              <a:rPr lang="en-US" dirty="0"/>
              <a:t>Bivariate exploration of features allows us to explore pair of features.</a:t>
            </a:r>
          </a:p>
          <a:p>
            <a:r>
              <a:rPr lang="en-US" dirty="0"/>
              <a:t>These type of explorations extends our capability to explore relationship between features.</a:t>
            </a:r>
          </a:p>
          <a:p>
            <a:r>
              <a:rPr lang="en-US" dirty="0"/>
              <a:t>10 pair of features, some numerical and some categorical were chosen. </a:t>
            </a:r>
          </a:p>
          <a:p>
            <a:r>
              <a:rPr lang="en-US" dirty="0"/>
              <a:t>The features were plotted using the </a:t>
            </a:r>
            <a:r>
              <a:rPr lang="en-US" dirty="0" err="1"/>
              <a:t>matplot</a:t>
            </a:r>
            <a:r>
              <a:rPr lang="en-US" dirty="0"/>
              <a:t> lib and seaborn features of python language. </a:t>
            </a:r>
          </a:p>
          <a:p>
            <a:r>
              <a:rPr lang="en-US" dirty="0"/>
              <a:t>Plausible hypothesis were formulated based on the results of the explorations.</a:t>
            </a:r>
          </a:p>
          <a:p>
            <a:pPr marL="0" indent="0">
              <a:buNone/>
            </a:pPr>
            <a:endParaRPr lang="en-US" dirty="0"/>
          </a:p>
          <a:p>
            <a:endParaRPr lang="en-AU" dirty="0"/>
          </a:p>
        </p:txBody>
      </p:sp>
      <p:pic>
        <p:nvPicPr>
          <p:cNvPr id="4" name="Recorded Sound">
            <a:hlinkClick r:id="" action="ppaction://media"/>
            <a:extLst>
              <a:ext uri="{FF2B5EF4-FFF2-40B4-BE49-F238E27FC236}">
                <a16:creationId xmlns:a16="http://schemas.microsoft.com/office/drawing/2014/main" id="{67027585-8922-4108-9629-49274BBEC8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4248" y="5301622"/>
            <a:ext cx="609600" cy="609600"/>
          </a:xfrm>
          <a:prstGeom prst="rect">
            <a:avLst/>
          </a:prstGeom>
        </p:spPr>
      </p:pic>
    </p:spTree>
    <p:extLst>
      <p:ext uri="{BB962C8B-B14F-4D97-AF65-F5344CB8AC3E}">
        <p14:creationId xmlns:p14="http://schemas.microsoft.com/office/powerpoint/2010/main" val="11193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B1886-B033-46FF-8289-B0A0E9A96E4E}"/>
              </a:ext>
            </a:extLst>
          </p:cNvPr>
          <p:cNvSpPr>
            <a:spLocks noGrp="1"/>
          </p:cNvSpPr>
          <p:nvPr>
            <p:ph type="title"/>
          </p:nvPr>
        </p:nvSpPr>
        <p:spPr>
          <a:xfrm>
            <a:off x="2592926" y="624110"/>
            <a:ext cx="4633466" cy="1280890"/>
          </a:xfrm>
        </p:spPr>
        <p:txBody>
          <a:bodyPr>
            <a:normAutofit/>
          </a:bodyPr>
          <a:lstStyle/>
          <a:p>
            <a:r>
              <a:rPr lang="en-US" sz="3300" dirty="0"/>
              <a:t>Data Exploration: Bivariate explorations</a:t>
            </a:r>
            <a:endParaRPr lang="en-AU" sz="3300" dirty="0"/>
          </a:p>
        </p:txBody>
      </p:sp>
      <p:sp>
        <p:nvSpPr>
          <p:cNvPr id="3" name="Content Placeholder 2">
            <a:extLst>
              <a:ext uri="{FF2B5EF4-FFF2-40B4-BE49-F238E27FC236}">
                <a16:creationId xmlns:a16="http://schemas.microsoft.com/office/drawing/2014/main" id="{1ABB160B-CF8D-4B8D-A16D-A6BE3AAB14FF}"/>
              </a:ext>
            </a:extLst>
          </p:cNvPr>
          <p:cNvSpPr>
            <a:spLocks noGrp="1"/>
          </p:cNvSpPr>
          <p:nvPr>
            <p:ph idx="1"/>
          </p:nvPr>
        </p:nvSpPr>
        <p:spPr>
          <a:xfrm>
            <a:off x="2589213" y="2040467"/>
            <a:ext cx="4637179" cy="3870755"/>
          </a:xfrm>
        </p:spPr>
        <p:txBody>
          <a:bodyPr>
            <a:normAutofit/>
          </a:bodyPr>
          <a:lstStyle/>
          <a:p>
            <a:pPr>
              <a:lnSpc>
                <a:spcPct val="90000"/>
              </a:lnSpc>
            </a:pPr>
            <a:r>
              <a:rPr lang="en-US" sz="1500" dirty="0"/>
              <a:t>It was found that </a:t>
            </a:r>
            <a:r>
              <a:rPr lang="en-US" sz="1500" dirty="0">
                <a:highlight>
                  <a:srgbClr val="FFFF00"/>
                </a:highlight>
              </a:rPr>
              <a:t>the </a:t>
            </a:r>
            <a:r>
              <a:rPr lang="pt-BR" sz="1500" dirty="0">
                <a:highlight>
                  <a:srgbClr val="FFFF00"/>
                </a:highlight>
              </a:rPr>
              <a:t>protein(pNR2A_N) value increases with the increase in the value of protein(pNR2B_N)</a:t>
            </a:r>
            <a:r>
              <a:rPr lang="en-AU" sz="1500" dirty="0">
                <a:highlight>
                  <a:srgbClr val="FFFF00"/>
                </a:highlight>
              </a:rPr>
              <a:t> </a:t>
            </a:r>
            <a:r>
              <a:rPr lang="en-AU" sz="1500" dirty="0"/>
              <a:t>within range slightly below 1.0 to slightly below 2.5.</a:t>
            </a:r>
          </a:p>
          <a:p>
            <a:pPr>
              <a:lnSpc>
                <a:spcPct val="90000"/>
              </a:lnSpc>
            </a:pPr>
            <a:r>
              <a:rPr lang="en-AU" sz="1500" dirty="0"/>
              <a:t> It was observed from the following graph that there is a </a:t>
            </a:r>
            <a:r>
              <a:rPr lang="en-AU" sz="1500" dirty="0">
                <a:highlight>
                  <a:srgbClr val="FFFF00"/>
                </a:highlight>
              </a:rPr>
              <a:t>visible linear increase in the value of protein GluR3_N with the increase in the value of protein GluR4_N</a:t>
            </a:r>
            <a:r>
              <a:rPr lang="en-AU" sz="1500" dirty="0"/>
              <a:t>. However, the bandwidth of increase is narrow. </a:t>
            </a:r>
          </a:p>
          <a:p>
            <a:pPr>
              <a:lnSpc>
                <a:spcPct val="90000"/>
              </a:lnSpc>
            </a:pPr>
            <a:r>
              <a:rPr lang="en-AU" sz="1500" dirty="0"/>
              <a:t>similarly other features of the data set were explored and plausible hypothesis was stated. </a:t>
            </a:r>
          </a:p>
          <a:p>
            <a:pPr>
              <a:lnSpc>
                <a:spcPct val="90000"/>
              </a:lnSpc>
            </a:pPr>
            <a:r>
              <a:rPr lang="en-US" sz="1500" dirty="0"/>
              <a:t>We can see the graphs of the relationship of </a:t>
            </a:r>
            <a:r>
              <a:rPr lang="pt-BR" sz="1500" dirty="0"/>
              <a:t>protein(pNR2A_N) and protein(pNR2B_N)  and </a:t>
            </a:r>
            <a:r>
              <a:rPr lang="en-AU" sz="1500" dirty="0"/>
              <a:t>GluR3_N and protein GluR4_N.</a:t>
            </a:r>
          </a:p>
        </p:txBody>
      </p:sp>
      <p:pic>
        <p:nvPicPr>
          <p:cNvPr id="5" name="Picture 4">
            <a:extLst>
              <a:ext uri="{FF2B5EF4-FFF2-40B4-BE49-F238E27FC236}">
                <a16:creationId xmlns:a16="http://schemas.microsoft.com/office/drawing/2014/main" id="{E36E7E82-4246-41AB-9DCC-896E4F0B942F}"/>
              </a:ext>
            </a:extLst>
          </p:cNvPr>
          <p:cNvPicPr>
            <a:picLocks noChangeAspect="1"/>
          </p:cNvPicPr>
          <p:nvPr/>
        </p:nvPicPr>
        <p:blipFill>
          <a:blip r:embed="rId4"/>
          <a:stretch>
            <a:fillRect/>
          </a:stretch>
        </p:blipFill>
        <p:spPr>
          <a:xfrm>
            <a:off x="8254174" y="1546627"/>
            <a:ext cx="3008308" cy="2541577"/>
          </a:xfrm>
          <a:prstGeom prst="rect">
            <a:avLst/>
          </a:prstGeom>
        </p:spPr>
      </p:pic>
      <p:pic>
        <p:nvPicPr>
          <p:cNvPr id="7" name="Picture 6">
            <a:extLst>
              <a:ext uri="{FF2B5EF4-FFF2-40B4-BE49-F238E27FC236}">
                <a16:creationId xmlns:a16="http://schemas.microsoft.com/office/drawing/2014/main" id="{FDB71439-27AC-42F1-B5CD-77A1996C6648}"/>
              </a:ext>
            </a:extLst>
          </p:cNvPr>
          <p:cNvPicPr>
            <a:picLocks noChangeAspect="1"/>
          </p:cNvPicPr>
          <p:nvPr/>
        </p:nvPicPr>
        <p:blipFill>
          <a:blip r:embed="rId5"/>
          <a:stretch>
            <a:fillRect/>
          </a:stretch>
        </p:blipFill>
        <p:spPr>
          <a:xfrm>
            <a:off x="8254174" y="4398025"/>
            <a:ext cx="3111724" cy="2221535"/>
          </a:xfrm>
          <a:prstGeom prst="rect">
            <a:avLst/>
          </a:prstGeom>
        </p:spPr>
      </p:pic>
      <p:pic>
        <p:nvPicPr>
          <p:cNvPr id="8" name="Recorded Sound">
            <a:hlinkClick r:id="" action="ppaction://media"/>
            <a:extLst>
              <a:ext uri="{FF2B5EF4-FFF2-40B4-BE49-F238E27FC236}">
                <a16:creationId xmlns:a16="http://schemas.microsoft.com/office/drawing/2014/main" id="{92BD4DF8-8576-4CC9-8829-94A9FB53E4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26392" y="5508792"/>
            <a:ext cx="609600" cy="609600"/>
          </a:xfrm>
          <a:prstGeom prst="rect">
            <a:avLst/>
          </a:prstGeom>
        </p:spPr>
      </p:pic>
    </p:spTree>
    <p:extLst>
      <p:ext uri="{BB962C8B-B14F-4D97-AF65-F5344CB8AC3E}">
        <p14:creationId xmlns:p14="http://schemas.microsoft.com/office/powerpoint/2010/main" val="138058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5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1661</Words>
  <Application>Microsoft Office PowerPoint</Application>
  <PresentationFormat>Widescreen</PresentationFormat>
  <Paragraphs>107</Paragraphs>
  <Slides>19</Slides>
  <Notes>0</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Wisp</vt:lpstr>
      <vt:lpstr>Mice Protein Expression Data</vt:lpstr>
      <vt:lpstr>Index</vt:lpstr>
      <vt:lpstr>Overview and Preparation of Data </vt:lpstr>
      <vt:lpstr>Data Preparation: Checking irregular cardinalities and null values</vt:lpstr>
      <vt:lpstr>Data Exploration  </vt:lpstr>
      <vt:lpstr>Data Explorations: Univariate Exploration</vt:lpstr>
      <vt:lpstr>Data Exploration: Univariate Exploration</vt:lpstr>
      <vt:lpstr>Data Exploration: Bivariate Data Exploration </vt:lpstr>
      <vt:lpstr>Data Exploration: Bivariate explorations</vt:lpstr>
      <vt:lpstr>Feature Selection and Feature Engineering  </vt:lpstr>
      <vt:lpstr>Modelling the Data</vt:lpstr>
      <vt:lpstr>Modeling the Data: Test Train Split </vt:lpstr>
      <vt:lpstr>Classification Model 1: KNN Algorithm </vt:lpstr>
      <vt:lpstr>KNN results on Training Data</vt:lpstr>
      <vt:lpstr>Classification Model: Decision Tree</vt:lpstr>
      <vt:lpstr>Decision Tree results on Training Data</vt:lpstr>
      <vt:lpstr>Model Performance on testing Data</vt:lpstr>
      <vt:lpstr>Model Comparisons </vt:lpstr>
      <vt:lpstr>Results and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Mice Protein Expression Data</dc:title>
  <dc:creator>Shubhankar Sanjay Jahagirdar</dc:creator>
  <cp:lastModifiedBy>Shubhankar Sanjay Jahagirdar</cp:lastModifiedBy>
  <cp:revision>11</cp:revision>
  <dcterms:created xsi:type="dcterms:W3CDTF">2020-06-10T07:41:55Z</dcterms:created>
  <dcterms:modified xsi:type="dcterms:W3CDTF">2020-06-10T11:02:10Z</dcterms:modified>
</cp:coreProperties>
</file>